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409" r:id="rId3"/>
    <p:sldId id="416" r:id="rId5"/>
    <p:sldId id="421" r:id="rId6"/>
    <p:sldId id="411" r:id="rId7"/>
    <p:sldId id="412" r:id="rId8"/>
    <p:sldId id="420" r:id="rId9"/>
    <p:sldId id="417" r:id="rId10"/>
    <p:sldId id="423" r:id="rId11"/>
    <p:sldId id="424" r:id="rId12"/>
    <p:sldId id="425" r:id="rId13"/>
    <p:sldId id="426" r:id="rId14"/>
    <p:sldId id="422" r:id="rId15"/>
    <p:sldId id="427" r:id="rId16"/>
    <p:sldId id="428" r:id="rId17"/>
    <p:sldId id="41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0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2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261030" y="619760"/>
            <a:ext cx="9799200" cy="2570400"/>
          </a:xfrm>
        </p:spPr>
        <p:txBody>
          <a:bodyPr/>
          <a:p>
            <a:pPr algn="ctr"/>
            <a:r>
              <a:rPr lang="zh-CN" sz="4800"/>
              <a:t>连续时间系统的时域分析</a:t>
            </a:r>
            <a:br>
              <a:rPr lang="zh-CN" sz="4800"/>
            </a:br>
            <a:r>
              <a:rPr lang="zh-CN" sz="4800"/>
              <a:t>习题讲解</a:t>
            </a:r>
            <a:endParaRPr 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89605" y="3540715"/>
            <a:ext cx="9799200" cy="1472400"/>
          </a:xfrm>
        </p:spPr>
        <p:txBody>
          <a:bodyPr/>
          <a:p>
            <a:pPr algn="ctr"/>
            <a:r>
              <a:rPr lang="en-US" altLang="zh-CN"/>
              <a:t>LTI</a:t>
            </a:r>
            <a:r>
              <a:rPr lang="zh-CN" altLang="en-US"/>
              <a:t>系统的响应求解（微分方程）</a:t>
            </a:r>
            <a:endParaRPr lang="zh-CN" altLang="en-US"/>
          </a:p>
          <a:p>
            <a:pPr algn="ctr"/>
            <a:r>
              <a:rPr lang="zh-CN" altLang="en-US"/>
              <a:t>第二章题型总结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30110" y="5935980"/>
            <a:ext cx="4754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/>
              <a:t>制作者：倚风自笑</a:t>
            </a:r>
            <a:endParaRPr lang="zh-CN"/>
          </a:p>
          <a:p>
            <a:pPr algn="ctr"/>
            <a:r>
              <a:rPr lang="zh-CN"/>
              <a:t>素材来源：</a:t>
            </a:r>
            <a:r>
              <a:rPr lang="zh-CN" altLang="en-US">
                <a:sym typeface="+mn-ea"/>
              </a:rPr>
              <a:t>《信号与系统（第三版）》郑君里 </a:t>
            </a:r>
            <a:endParaRPr lang="en-US" altLang="zh-CN"/>
          </a:p>
          <a:p>
            <a:pPr algn="ctr"/>
            <a:endParaRPr 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7150" y="6411595"/>
            <a:ext cx="455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</a:t>
            </a:r>
            <a:r>
              <a:rPr lang="zh-CN" altLang="en-US"/>
              <a:t>《信号与系统（第三版）》郑君里 习题</a:t>
            </a:r>
            <a:r>
              <a:rPr lang="en-US" altLang="zh-CN"/>
              <a:t>2-6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08915" y="242570"/>
            <a:ext cx="2218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rgbClr val="FF0000"/>
                </a:solidFill>
              </a:rPr>
              <a:t>冲激函数匹配法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095" y="969645"/>
            <a:ext cx="7953375" cy="4754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9485" y="1219200"/>
            <a:ext cx="174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求零状态响应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7150" y="6411595"/>
            <a:ext cx="455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</a:t>
            </a:r>
            <a:r>
              <a:rPr lang="zh-CN" altLang="en-US"/>
              <a:t>《信号与系统（第三版）》郑君里 习题</a:t>
            </a:r>
            <a:r>
              <a:rPr lang="en-US" altLang="zh-CN"/>
              <a:t>2-6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9484"/>
          <a:stretch>
            <a:fillRect/>
          </a:stretch>
        </p:blipFill>
        <p:spPr>
          <a:xfrm>
            <a:off x="2632710" y="1310005"/>
            <a:ext cx="8260715" cy="3097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915" y="242570"/>
            <a:ext cx="2218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rgbClr val="FF0000"/>
                </a:solidFill>
              </a:rPr>
              <a:t>冲激函数匹配法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9485" y="1219200"/>
            <a:ext cx="174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求零输入响应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4465" y="468439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/>
              <a:t>显然，跳变法更为简便</a:t>
            </a:r>
            <a:endParaRPr lang="zh-CN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95145" y="570230"/>
            <a:ext cx="850836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zh-CN" altLang="en-US" sz="2400" b="1"/>
              <a:t>方法评价</a:t>
            </a:r>
            <a:endParaRPr lang="zh-CN" altLang="en-US" sz="2400" b="1"/>
          </a:p>
          <a:p>
            <a:pPr indent="0" algn="l">
              <a:buFont typeface="Wingdings" panose="05000000000000000000" charset="0"/>
              <a:buNone/>
            </a:pPr>
            <a:endParaRPr lang="zh-CN" altLang="en-US"/>
          </a:p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/>
              <a:t>经典法</a:t>
            </a:r>
            <a:endParaRPr lang="zh-CN" altLang="en-US"/>
          </a:p>
          <a:p>
            <a:pPr marL="1257300" lvl="2" indent="-342900" algn="l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先求齐次解，再求特解（特解在 </a:t>
            </a:r>
            <a:r>
              <a:rPr lang="en-US" altLang="zh-CN">
                <a:sym typeface="+mn-ea"/>
              </a:rPr>
              <a:t>t &gt; 0 </a:t>
            </a:r>
            <a:r>
              <a:rPr lang="zh-CN" altLang="en-US">
                <a:sym typeface="+mn-ea"/>
              </a:rPr>
              <a:t>的情况下求解）</a:t>
            </a:r>
            <a:endParaRPr lang="zh-CN" altLang="en-US"/>
          </a:p>
          <a:p>
            <a:pPr marL="1257300" lvl="2" indent="-342900" algn="l">
              <a:buFont typeface="Wingdings" panose="05000000000000000000" charset="0"/>
              <a:buChar char="l"/>
            </a:pPr>
            <a:r>
              <a:rPr lang="zh-CN" altLang="en-US"/>
              <a:t>传统求解方法适用于激励不含奇异函数族的系统</a:t>
            </a:r>
            <a:endParaRPr lang="zh-CN" altLang="en-US"/>
          </a:p>
          <a:p>
            <a:pPr marL="1257300" lvl="2" indent="-342900" algn="l">
              <a:buFont typeface="Wingdings" panose="05000000000000000000" charset="0"/>
              <a:buChar char="l"/>
            </a:pPr>
            <a:r>
              <a:rPr lang="zh-CN" altLang="en-US"/>
              <a:t>可一次性求出完全响应</a:t>
            </a:r>
            <a:endParaRPr lang="zh-CN" altLang="en-US"/>
          </a:p>
          <a:p>
            <a:pPr marL="1257300" lvl="2" indent="-342900" algn="l">
              <a:buFont typeface="Wingdings" panose="05000000000000000000" charset="0"/>
              <a:buChar char="l"/>
            </a:pPr>
            <a:endParaRPr lang="zh-CN" altLang="en-US"/>
          </a:p>
          <a:p>
            <a:pPr marL="742950" lvl="2" indent="-285750" algn="l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跳变法</a:t>
            </a:r>
            <a:endParaRPr lang="zh-CN" altLang="en-US">
              <a:sym typeface="+mn-ea"/>
            </a:endParaRPr>
          </a:p>
          <a:p>
            <a:pPr marL="1200150" lvl="3" indent="-285750" algn="l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经典法的特例（</a:t>
            </a:r>
            <a:r>
              <a:rPr lang="zh-CN" altLang="en-US">
                <a:sym typeface="+mn-ea"/>
              </a:rPr>
              <a:t>特解在 </a:t>
            </a:r>
            <a:r>
              <a:rPr lang="en-US" altLang="zh-CN">
                <a:sym typeface="+mn-ea"/>
              </a:rPr>
              <a:t>t &gt; 0 </a:t>
            </a:r>
            <a:r>
              <a:rPr lang="zh-CN" altLang="en-US">
                <a:sym typeface="+mn-ea"/>
              </a:rPr>
              <a:t>的情况下求解）</a:t>
            </a:r>
            <a:endParaRPr lang="zh-CN" altLang="en-US">
              <a:sym typeface="+mn-ea"/>
            </a:endParaRPr>
          </a:p>
          <a:p>
            <a:pPr marL="1200150" lvl="3" indent="-285750" algn="l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适用于激励含</a:t>
            </a:r>
            <a:r>
              <a:rPr lang="zh-CN" altLang="en-US">
                <a:sym typeface="+mn-ea"/>
              </a:rPr>
              <a:t>奇异函数族的系统</a:t>
            </a:r>
            <a:endParaRPr lang="zh-CN" altLang="en-US">
              <a:sym typeface="+mn-ea"/>
            </a:endParaRPr>
          </a:p>
          <a:p>
            <a:pPr marL="1200150" lvl="3" indent="-285750" algn="l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可</a:t>
            </a:r>
            <a:r>
              <a:rPr lang="zh-CN" altLang="en-US">
                <a:sym typeface="+mn-ea"/>
              </a:rPr>
              <a:t>一次性求出完全响应</a:t>
            </a:r>
            <a:endParaRPr lang="zh-CN" altLang="en-US">
              <a:sym typeface="+mn-ea"/>
            </a:endParaRPr>
          </a:p>
          <a:p>
            <a:pPr marL="1200150" lvl="3" indent="-285750" algn="l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要考虑响应高阶导数存在u(t)族函数的情况</a:t>
            </a:r>
            <a:endParaRPr lang="zh-CN" altLang="en-US"/>
          </a:p>
          <a:p>
            <a:pPr marL="1200150" lvl="3" indent="-285750" algn="l">
              <a:buFont typeface="Wingdings" panose="05000000000000000000" charset="0"/>
              <a:buChar char="l"/>
            </a:pPr>
            <a:endParaRPr lang="zh-CN" altLang="en-US"/>
          </a:p>
          <a:p>
            <a:pPr marL="742950" lvl="1" indent="-285750" algn="l">
              <a:buFont typeface="Wingdings" panose="05000000000000000000" charset="0"/>
              <a:buChar char="Ø"/>
            </a:pPr>
            <a:r>
              <a:rPr lang="zh-CN" altLang="en-US"/>
              <a:t>系数匹配法</a:t>
            </a:r>
            <a:endParaRPr lang="zh-CN" altLang="en-US"/>
          </a:p>
          <a:p>
            <a:pPr marL="1200150" lvl="2" indent="-285750" algn="l">
              <a:buFont typeface="Wingdings" panose="05000000000000000000" charset="0"/>
              <a:buChar char="l"/>
            </a:pPr>
            <a:r>
              <a:rPr lang="zh-CN" altLang="en-US"/>
              <a:t>适用于激励为冲激函数族、响应导数阶数较小的系统。</a:t>
            </a:r>
            <a:endParaRPr lang="zh-CN" altLang="en-US"/>
          </a:p>
          <a:p>
            <a:pPr marL="1200150" lvl="2" indent="-285750" algn="l">
              <a:buFont typeface="Wingdings" panose="05000000000000000000" charset="0"/>
              <a:buChar char="l"/>
            </a:pPr>
            <a:r>
              <a:rPr lang="zh-CN" altLang="en-US"/>
              <a:t>仅可求出零状态响应</a:t>
            </a:r>
            <a:endParaRPr lang="zh-CN" altLang="en-US"/>
          </a:p>
          <a:p>
            <a:pPr marL="1200150" lvl="2" indent="-285750" algn="l">
              <a:buFont typeface="Wingdings" panose="05000000000000000000" charset="0"/>
              <a:buChar char="l"/>
            </a:pPr>
            <a:r>
              <a:rPr lang="zh-CN" altLang="en-US"/>
              <a:t>若激励包含阶跃函数族，则需要求出特解后再进行系数匹配，匹配时无需考虑阶跃函数族分量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图片 524" descr="扫描全能王 2020-08-07 09.12.36_9"/>
          <p:cNvPicPr>
            <a:picLocks noChangeAspect="1"/>
          </p:cNvPicPr>
          <p:nvPr/>
        </p:nvPicPr>
        <p:blipFill>
          <a:blip r:embed="rId1"/>
          <a:srcRect l="16627" t="29933" r="38997" b="58099"/>
          <a:stretch>
            <a:fillRect/>
          </a:stretch>
        </p:blipFill>
        <p:spPr>
          <a:xfrm>
            <a:off x="425450" y="1668145"/>
            <a:ext cx="3174365" cy="7099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1800" y="111061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证明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30" y="621665"/>
            <a:ext cx="3853180" cy="76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30" y="1597025"/>
            <a:ext cx="6972300" cy="429323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3935095" y="304165"/>
            <a:ext cx="0" cy="620776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96875" y="25971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有趣的证明题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4505" y="4730750"/>
            <a:ext cx="8296910" cy="14446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55" y="356235"/>
            <a:ext cx="6506845" cy="39566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连续时间系统时域分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105410"/>
            <a:ext cx="11344910" cy="9667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13340" y="59385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题型总结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2915" y="242570"/>
            <a:ext cx="4697730" cy="54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150" y="6411595"/>
            <a:ext cx="455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</a:t>
            </a:r>
            <a:r>
              <a:rPr lang="zh-CN" altLang="en-US"/>
              <a:t>《信号与系统（第三版）》郑君里 习题</a:t>
            </a:r>
            <a:r>
              <a:rPr lang="en-US" altLang="zh-CN"/>
              <a:t>2-9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755255" y="329565"/>
            <a:ext cx="263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求阶跃响应与冲激响应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47937"/>
          <a:stretch>
            <a:fillRect/>
          </a:stretch>
        </p:blipFill>
        <p:spPr>
          <a:xfrm>
            <a:off x="2587625" y="916940"/>
            <a:ext cx="7477125" cy="5197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8915" y="242570"/>
            <a:ext cx="26485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sym typeface="+mn-ea"/>
              </a:rPr>
              <a:t>零状态响应</a:t>
            </a:r>
            <a:endParaRPr lang="zh-CN" altLang="en-US" b="1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b="1">
                <a:solidFill>
                  <a:schemeClr val="tx1"/>
                </a:solidFill>
              </a:rPr>
              <a:t>（阶跃响应</a:t>
            </a:r>
            <a:r>
              <a:rPr lang="en-US" altLang="zh-CN" b="1">
                <a:solidFill>
                  <a:schemeClr val="tx1"/>
                </a:solidFill>
              </a:rPr>
              <a:t>&amp;</a:t>
            </a:r>
            <a:r>
              <a:rPr lang="zh-CN" altLang="en-US" b="1">
                <a:solidFill>
                  <a:schemeClr val="tx1"/>
                </a:solidFill>
              </a:rPr>
              <a:t>冲激响应</a:t>
            </a:r>
            <a:r>
              <a:rPr lang="zh-CN" altLang="en-US" b="1">
                <a:solidFill>
                  <a:schemeClr val="tx1"/>
                </a:solidFill>
              </a:rPr>
              <a:t>）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跳变法</a:t>
            </a:r>
            <a:endParaRPr lang="zh-CN" altLang="en-US" b="1">
              <a:solidFill>
                <a:srgbClr val="FF0000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255" y="303530"/>
            <a:ext cx="4697730" cy="54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150" y="6411595"/>
            <a:ext cx="455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</a:t>
            </a:r>
            <a:r>
              <a:rPr lang="zh-CN" altLang="en-US"/>
              <a:t>《信号与系统（第三版）》郑君里 习题</a:t>
            </a:r>
            <a:r>
              <a:rPr lang="en-US" altLang="zh-CN"/>
              <a:t>2-9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903595" y="390525"/>
            <a:ext cx="263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求阶跃响应与冲激响应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t="59771"/>
          <a:stretch>
            <a:fillRect/>
          </a:stretch>
        </p:blipFill>
        <p:spPr>
          <a:xfrm>
            <a:off x="791210" y="1695450"/>
            <a:ext cx="8253095" cy="44329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51255" y="112522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直接求冲激响应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36290" y="4381500"/>
            <a:ext cx="703580" cy="3848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422765" y="4251325"/>
            <a:ext cx="2564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要考虑响应高阶导数存在</a:t>
            </a:r>
            <a:r>
              <a:rPr lang="en-US" altLang="zh-CN" b="1">
                <a:solidFill>
                  <a:srgbClr val="FF0000"/>
                </a:solidFill>
              </a:rPr>
              <a:t>u(t)</a:t>
            </a:r>
            <a:r>
              <a:rPr lang="zh-CN" altLang="en-US" b="1">
                <a:solidFill>
                  <a:srgbClr val="FF0000"/>
                </a:solidFill>
              </a:rPr>
              <a:t>族函数的情况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b="63107"/>
          <a:stretch>
            <a:fillRect/>
          </a:stretch>
        </p:blipFill>
        <p:spPr>
          <a:xfrm>
            <a:off x="1816735" y="1803400"/>
            <a:ext cx="7919720" cy="3987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150" y="6411595"/>
            <a:ext cx="432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</a:t>
            </a:r>
            <a:r>
              <a:rPr lang="zh-CN" altLang="en-US"/>
              <a:t>《信号与系统（第三版）》郑君里 例</a:t>
            </a:r>
            <a:r>
              <a:rPr lang="en-US" altLang="zh-CN"/>
              <a:t>2-7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102225" y="537210"/>
            <a:ext cx="431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不对吧，我记得课本上的就没有考虑这么多啊？（额外设</a:t>
            </a:r>
            <a:r>
              <a:rPr lang="en-US" altLang="zh-CN"/>
              <a:t>u(t)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40" y="79375"/>
            <a:ext cx="1805940" cy="1924685"/>
          </a:xfrm>
          <a:prstGeom prst="rect">
            <a:avLst/>
          </a:prstGeom>
        </p:spPr>
      </p:pic>
      <p:sp>
        <p:nvSpPr>
          <p:cNvPr id="12" name="弧形 11"/>
          <p:cNvSpPr/>
          <p:nvPr/>
        </p:nvSpPr>
        <p:spPr>
          <a:xfrm rot="11520000">
            <a:off x="9259570" y="732790"/>
            <a:ext cx="801370" cy="619125"/>
          </a:xfrm>
          <a:prstGeom prst="arc">
            <a:avLst>
              <a:gd name="adj1" fmla="val 1301399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36376"/>
          <a:stretch>
            <a:fillRect/>
          </a:stretch>
        </p:blipFill>
        <p:spPr>
          <a:xfrm>
            <a:off x="69215" y="189865"/>
            <a:ext cx="7459345" cy="64776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53045" y="2131695"/>
            <a:ext cx="39935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Q:</a:t>
            </a:r>
            <a:r>
              <a:rPr lang="zh-CN" altLang="en-US">
                <a:solidFill>
                  <a:srgbClr val="FF0000"/>
                </a:solidFill>
              </a:rPr>
              <a:t>为什么这里就直接写出了其跳变量，没有考虑可能跳变部分被消掉呢？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en-US" altLang="zh-CN"/>
              <a:t>A:</a:t>
            </a:r>
            <a:r>
              <a:rPr lang="zh-CN" altLang="en-US"/>
              <a:t>实际上是没提，因为即使响应的二阶导含有 </a:t>
            </a:r>
            <a:r>
              <a:rPr lang="en-US" altLang="zh-CN"/>
              <a:t>u(t) </a:t>
            </a:r>
            <a:r>
              <a:rPr lang="zh-CN" altLang="en-US"/>
              <a:t>成分，也不影响求解。</a:t>
            </a: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8425" y="387985"/>
            <a:ext cx="4697730" cy="54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150" y="6411595"/>
            <a:ext cx="455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</a:t>
            </a:r>
            <a:r>
              <a:rPr lang="zh-CN" altLang="en-US"/>
              <a:t>《信号与系统（第三版）》郑君里 习题</a:t>
            </a:r>
            <a:r>
              <a:rPr lang="en-US" altLang="zh-CN"/>
              <a:t>2-9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390765" y="474980"/>
            <a:ext cx="263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求阶跃响应与冲激响应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t="2016" b="46911"/>
          <a:stretch>
            <a:fillRect/>
          </a:stretch>
        </p:blipFill>
        <p:spPr>
          <a:xfrm>
            <a:off x="2307590" y="1296670"/>
            <a:ext cx="8536305" cy="40913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8915" y="242570"/>
            <a:ext cx="2218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rgbClr val="FF0000"/>
                </a:solidFill>
              </a:rPr>
              <a:t>冲激函数匹配法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3910" y="242570"/>
            <a:ext cx="4697730" cy="54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150" y="6411595"/>
            <a:ext cx="455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</a:t>
            </a:r>
            <a:r>
              <a:rPr lang="zh-CN" altLang="en-US"/>
              <a:t>《信号与系统（第三版）》郑君里 习题</a:t>
            </a:r>
            <a:r>
              <a:rPr lang="en-US" altLang="zh-CN"/>
              <a:t>2-9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826250" y="329565"/>
            <a:ext cx="263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求阶跃响应与冲激响应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t="55358"/>
          <a:stretch>
            <a:fillRect/>
          </a:stretch>
        </p:blipFill>
        <p:spPr>
          <a:xfrm>
            <a:off x="1605915" y="1548130"/>
            <a:ext cx="8980805" cy="37617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7150" y="6411595"/>
            <a:ext cx="455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</a:t>
            </a:r>
            <a:r>
              <a:rPr lang="zh-CN" altLang="en-US"/>
              <a:t>《信号与系统（第三版）》郑君里 习题</a:t>
            </a:r>
            <a:r>
              <a:rPr lang="en-US" altLang="zh-CN"/>
              <a:t>2-6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7140" y="129540"/>
            <a:ext cx="7530465" cy="1604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52864"/>
          <a:stretch>
            <a:fillRect/>
          </a:stretch>
        </p:blipFill>
        <p:spPr>
          <a:xfrm>
            <a:off x="2425700" y="2042795"/>
            <a:ext cx="8067675" cy="420560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8915" y="242570"/>
            <a:ext cx="26117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完全响应（非零状态）</a:t>
            </a:r>
            <a:endParaRPr lang="zh-CN" altLang="en-US" b="1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rgbClr val="FF0000"/>
                </a:solidFill>
              </a:rPr>
              <a:t>跳变法</a:t>
            </a:r>
            <a:endParaRPr lang="zh-CN" altLang="en-US" b="1">
              <a:solidFill>
                <a:srgbClr val="FF0000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7150" y="6411595"/>
            <a:ext cx="455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</a:t>
            </a:r>
            <a:r>
              <a:rPr lang="zh-CN" altLang="en-US"/>
              <a:t>《信号与系统（第三版）》郑君里 习题</a:t>
            </a:r>
            <a:r>
              <a:rPr lang="en-US" altLang="zh-CN"/>
              <a:t>2-6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47714"/>
          <a:stretch>
            <a:fillRect/>
          </a:stretch>
        </p:blipFill>
        <p:spPr>
          <a:xfrm>
            <a:off x="1969135" y="782320"/>
            <a:ext cx="8253730" cy="47732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78355" y="3651250"/>
            <a:ext cx="8086725" cy="19773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</Words>
  <Application>WPS 演示</Application>
  <PresentationFormat>宽屏</PresentationFormat>
  <Paragraphs>92</Paragraphs>
  <Slides>15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Equation.KSEE3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倚风</cp:lastModifiedBy>
  <cp:revision>168</cp:revision>
  <dcterms:created xsi:type="dcterms:W3CDTF">2019-06-19T02:08:00Z</dcterms:created>
  <dcterms:modified xsi:type="dcterms:W3CDTF">2020-08-07T11:31:03Z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